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79" r:id="rId4"/>
    <p:sldId id="280" r:id="rId5"/>
    <p:sldId id="281" r:id="rId6"/>
    <p:sldId id="282" r:id="rId7"/>
    <p:sldId id="283" r:id="rId8"/>
    <p:sldId id="284" r:id="rId9"/>
    <p:sldId id="285" r:id="rId10"/>
    <p:sldId id="286" r:id="rId11"/>
    <p:sldId id="287" r:id="rId12"/>
    <p:sldId id="257" r:id="rId13"/>
    <p:sldId id="267" r:id="rId14"/>
    <p:sldId id="268" r:id="rId15"/>
    <p:sldId id="269" r:id="rId16"/>
    <p:sldId id="270" r:id="rId17"/>
    <p:sldId id="272" r:id="rId18"/>
    <p:sldId id="273" r:id="rId19"/>
    <p:sldId id="274" r:id="rId20"/>
    <p:sldId id="276" r:id="rId21"/>
    <p:sldId id="26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3" autoAdjust="0"/>
    <p:restoredTop sz="94660"/>
  </p:normalViewPr>
  <p:slideViewPr>
    <p:cSldViewPr snapToGrid="0">
      <p:cViewPr varScale="1">
        <p:scale>
          <a:sx n="97" d="100"/>
          <a:sy n="97" d="100"/>
        </p:scale>
        <p:origin x="102" y="8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6B5947A-8B37-46A0-BF58-3105F82408AF}" type="datetimeFigureOut">
              <a:rPr lang="tr-TR" smtClean="0"/>
              <a:t>24.02.2025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689B33A-CD49-4A32-8D5D-359D04CA520F}" type="slidenum">
              <a:rPr lang="tr-TR" smtClean="0"/>
              <a:t>‹#›</a:t>
            </a:fld>
            <a:endParaRPr lang="tr-TR"/>
          </a:p>
        </p:txBody>
      </p:sp>
    </p:spTree>
    <p:extLst>
      <p:ext uri="{BB962C8B-B14F-4D97-AF65-F5344CB8AC3E}">
        <p14:creationId xmlns:p14="http://schemas.microsoft.com/office/powerpoint/2010/main" val="1863091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B5947A-8B37-46A0-BF58-3105F82408AF}" type="datetimeFigureOut">
              <a:rPr lang="tr-TR" smtClean="0"/>
              <a:t>24.02.2025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689B33A-CD49-4A32-8D5D-359D04CA520F}" type="slidenum">
              <a:rPr lang="tr-TR" smtClean="0"/>
              <a:t>‹#›</a:t>
            </a:fld>
            <a:endParaRPr lang="tr-TR"/>
          </a:p>
        </p:txBody>
      </p:sp>
    </p:spTree>
    <p:extLst>
      <p:ext uri="{BB962C8B-B14F-4D97-AF65-F5344CB8AC3E}">
        <p14:creationId xmlns:p14="http://schemas.microsoft.com/office/powerpoint/2010/main" val="253479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B5947A-8B37-46A0-BF58-3105F82408AF}" type="datetimeFigureOut">
              <a:rPr lang="tr-TR" smtClean="0"/>
              <a:t>24.02.2025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689B33A-CD49-4A32-8D5D-359D04CA520F}" type="slidenum">
              <a:rPr lang="tr-TR" smtClean="0"/>
              <a:t>‹#›</a:t>
            </a:fld>
            <a:endParaRPr lang="tr-TR"/>
          </a:p>
        </p:txBody>
      </p:sp>
    </p:spTree>
    <p:extLst>
      <p:ext uri="{BB962C8B-B14F-4D97-AF65-F5344CB8AC3E}">
        <p14:creationId xmlns:p14="http://schemas.microsoft.com/office/powerpoint/2010/main" val="336425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B5947A-8B37-46A0-BF58-3105F82408AF}" type="datetimeFigureOut">
              <a:rPr lang="tr-TR" smtClean="0"/>
              <a:t>24.02.2025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689B33A-CD49-4A32-8D5D-359D04CA520F}" type="slidenum">
              <a:rPr lang="tr-TR" smtClean="0"/>
              <a:t>‹#›</a:t>
            </a:fld>
            <a:endParaRPr lang="tr-TR"/>
          </a:p>
        </p:txBody>
      </p:sp>
    </p:spTree>
    <p:extLst>
      <p:ext uri="{BB962C8B-B14F-4D97-AF65-F5344CB8AC3E}">
        <p14:creationId xmlns:p14="http://schemas.microsoft.com/office/powerpoint/2010/main" val="470717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6B5947A-8B37-46A0-BF58-3105F82408AF}" type="datetimeFigureOut">
              <a:rPr lang="tr-TR" smtClean="0"/>
              <a:t>24.02.2025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689B33A-CD49-4A32-8D5D-359D04CA520F}" type="slidenum">
              <a:rPr lang="tr-TR" smtClean="0"/>
              <a:t>‹#›</a:t>
            </a:fld>
            <a:endParaRPr lang="tr-TR"/>
          </a:p>
        </p:txBody>
      </p:sp>
    </p:spTree>
    <p:extLst>
      <p:ext uri="{BB962C8B-B14F-4D97-AF65-F5344CB8AC3E}">
        <p14:creationId xmlns:p14="http://schemas.microsoft.com/office/powerpoint/2010/main" val="2595462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6B5947A-8B37-46A0-BF58-3105F82408AF}" type="datetimeFigureOut">
              <a:rPr lang="tr-TR" smtClean="0"/>
              <a:t>24.02.2025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689B33A-CD49-4A32-8D5D-359D04CA520F}" type="slidenum">
              <a:rPr lang="tr-TR" smtClean="0"/>
              <a:t>‹#›</a:t>
            </a:fld>
            <a:endParaRPr lang="tr-TR"/>
          </a:p>
        </p:txBody>
      </p:sp>
    </p:spTree>
    <p:extLst>
      <p:ext uri="{BB962C8B-B14F-4D97-AF65-F5344CB8AC3E}">
        <p14:creationId xmlns:p14="http://schemas.microsoft.com/office/powerpoint/2010/main" val="1737688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6B5947A-8B37-46A0-BF58-3105F82408AF}" type="datetimeFigureOut">
              <a:rPr lang="tr-TR" smtClean="0"/>
              <a:t>24.02.2025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689B33A-CD49-4A32-8D5D-359D04CA520F}" type="slidenum">
              <a:rPr lang="tr-TR" smtClean="0"/>
              <a:t>‹#›</a:t>
            </a:fld>
            <a:endParaRPr lang="tr-TR"/>
          </a:p>
        </p:txBody>
      </p:sp>
    </p:spTree>
    <p:extLst>
      <p:ext uri="{BB962C8B-B14F-4D97-AF65-F5344CB8AC3E}">
        <p14:creationId xmlns:p14="http://schemas.microsoft.com/office/powerpoint/2010/main" val="1226089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6B5947A-8B37-46A0-BF58-3105F82408AF}" type="datetimeFigureOut">
              <a:rPr lang="tr-TR" smtClean="0"/>
              <a:t>24.02.2025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689B33A-CD49-4A32-8D5D-359D04CA520F}" type="slidenum">
              <a:rPr lang="tr-TR" smtClean="0"/>
              <a:t>‹#›</a:t>
            </a:fld>
            <a:endParaRPr lang="tr-TR"/>
          </a:p>
        </p:txBody>
      </p:sp>
    </p:spTree>
    <p:extLst>
      <p:ext uri="{BB962C8B-B14F-4D97-AF65-F5344CB8AC3E}">
        <p14:creationId xmlns:p14="http://schemas.microsoft.com/office/powerpoint/2010/main" val="3755467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6B5947A-8B37-46A0-BF58-3105F82408AF}" type="datetimeFigureOut">
              <a:rPr lang="tr-TR" smtClean="0"/>
              <a:t>24.02.2025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689B33A-CD49-4A32-8D5D-359D04CA520F}" type="slidenum">
              <a:rPr lang="tr-TR" smtClean="0"/>
              <a:t>‹#›</a:t>
            </a:fld>
            <a:endParaRPr lang="tr-TR"/>
          </a:p>
        </p:txBody>
      </p:sp>
    </p:spTree>
    <p:extLst>
      <p:ext uri="{BB962C8B-B14F-4D97-AF65-F5344CB8AC3E}">
        <p14:creationId xmlns:p14="http://schemas.microsoft.com/office/powerpoint/2010/main" val="3066573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6B5947A-8B37-46A0-BF58-3105F82408AF}" type="datetimeFigureOut">
              <a:rPr lang="tr-TR" smtClean="0"/>
              <a:t>24.02.2025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689B33A-CD49-4A32-8D5D-359D04CA520F}" type="slidenum">
              <a:rPr lang="tr-TR" smtClean="0"/>
              <a:t>‹#›</a:t>
            </a:fld>
            <a:endParaRPr lang="tr-TR"/>
          </a:p>
        </p:txBody>
      </p:sp>
    </p:spTree>
    <p:extLst>
      <p:ext uri="{BB962C8B-B14F-4D97-AF65-F5344CB8AC3E}">
        <p14:creationId xmlns:p14="http://schemas.microsoft.com/office/powerpoint/2010/main" val="247584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6B5947A-8B37-46A0-BF58-3105F82408AF}" type="datetimeFigureOut">
              <a:rPr lang="tr-TR" smtClean="0"/>
              <a:t>24.02.2025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689B33A-CD49-4A32-8D5D-359D04CA520F}" type="slidenum">
              <a:rPr lang="tr-TR" smtClean="0"/>
              <a:t>‹#›</a:t>
            </a:fld>
            <a:endParaRPr lang="tr-TR"/>
          </a:p>
        </p:txBody>
      </p:sp>
    </p:spTree>
    <p:extLst>
      <p:ext uri="{BB962C8B-B14F-4D97-AF65-F5344CB8AC3E}">
        <p14:creationId xmlns:p14="http://schemas.microsoft.com/office/powerpoint/2010/main" val="3780334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5947A-8B37-46A0-BF58-3105F82408AF}" type="datetimeFigureOut">
              <a:rPr lang="tr-TR" smtClean="0"/>
              <a:t>24.02.2025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89B33A-CD49-4A32-8D5D-359D04CA520F}" type="slidenum">
              <a:rPr lang="tr-TR" smtClean="0"/>
              <a:t>‹#›</a:t>
            </a:fld>
            <a:endParaRPr lang="tr-TR"/>
          </a:p>
        </p:txBody>
      </p:sp>
    </p:spTree>
    <p:extLst>
      <p:ext uri="{BB962C8B-B14F-4D97-AF65-F5344CB8AC3E}">
        <p14:creationId xmlns:p14="http://schemas.microsoft.com/office/powerpoint/2010/main" val="1661990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solidFill>
                  <a:srgbClr val="FF0000"/>
                </a:solidFill>
              </a:rPr>
              <a:t>Yaşam Boyu Öğrenme: Sürekli Gelişim ve Yenilik</a:t>
            </a:r>
            <a:endParaRPr lang="tr-TR" b="1" dirty="0">
              <a:solidFill>
                <a:srgbClr val="FF0000"/>
              </a:solidFill>
            </a:endParaRPr>
          </a:p>
        </p:txBody>
      </p:sp>
    </p:spTree>
    <p:extLst>
      <p:ext uri="{BB962C8B-B14F-4D97-AF65-F5344CB8AC3E}">
        <p14:creationId xmlns:p14="http://schemas.microsoft.com/office/powerpoint/2010/main" val="1183888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2935177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smtClean="0">
                <a:solidFill>
                  <a:srgbClr val="FF0000"/>
                </a:solidFill>
              </a:rPr>
              <a:t>YAŞAM BOYU </a:t>
            </a:r>
            <a:r>
              <a:rPr lang="tr-TR" sz="4000" b="1" smtClean="0">
                <a:solidFill>
                  <a:srgbClr val="FF0000"/>
                </a:solidFill>
              </a:rPr>
              <a:t>ÖĞRENME KAVRAMI;</a:t>
            </a:r>
            <a:endParaRPr lang="tr-TR" sz="4000" b="1" dirty="0">
              <a:solidFill>
                <a:srgbClr val="FF0000"/>
              </a:solidFill>
            </a:endParaRPr>
          </a:p>
        </p:txBody>
      </p:sp>
      <p:sp>
        <p:nvSpPr>
          <p:cNvPr id="3" name="İçerik Yer Tutucusu 2"/>
          <p:cNvSpPr>
            <a:spLocks noGrp="1"/>
          </p:cNvSpPr>
          <p:nvPr>
            <p:ph idx="1"/>
          </p:nvPr>
        </p:nvSpPr>
        <p:spPr/>
        <p:txBody>
          <a:bodyPr/>
          <a:lstStyle/>
          <a:p>
            <a:pPr marL="0" indent="0">
              <a:buNone/>
            </a:pPr>
            <a:endParaRPr lang="tr-TR" dirty="0" smtClean="0"/>
          </a:p>
          <a:p>
            <a:pPr algn="just"/>
            <a:r>
              <a:rPr lang="tr-TR" dirty="0" smtClean="0"/>
              <a:t>“İnsanların “beşikten mezara” </a:t>
            </a:r>
          </a:p>
          <a:p>
            <a:pPr algn="just"/>
            <a:r>
              <a:rPr lang="tr-TR" dirty="0" smtClean="0"/>
              <a:t>kadar süren öğrenme amaçlı çeşitli etkinliklerini ifade eder. </a:t>
            </a:r>
          </a:p>
          <a:p>
            <a:pPr algn="just"/>
            <a:r>
              <a:rPr lang="tr-TR" dirty="0" smtClean="0"/>
              <a:t>“Yaşam boyu öğrenme, kişisel, toplumsal, sosyal ve/veya iş yaşamı çerçevesinde bilgi, beceri ve yetilerin geliştirilmesi amacıyla yapılan, ister örgün ister yaygın ya da doğal, sürekli devam eden, bütün amaçlı öğrenme etkinliklerini kapsar.”</a:t>
            </a:r>
            <a:endParaRPr lang="tr-TR" dirty="0"/>
          </a:p>
        </p:txBody>
      </p:sp>
    </p:spTree>
    <p:extLst>
      <p:ext uri="{BB962C8B-B14F-4D97-AF65-F5344CB8AC3E}">
        <p14:creationId xmlns:p14="http://schemas.microsoft.com/office/powerpoint/2010/main" val="3080922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88575" y="178312"/>
            <a:ext cx="10515600" cy="1325563"/>
          </a:xfrm>
        </p:spPr>
        <p:txBody>
          <a:bodyPr/>
          <a:lstStyle/>
          <a:p>
            <a:r>
              <a:rPr lang="tr-TR" b="1" dirty="0" smtClean="0">
                <a:solidFill>
                  <a:srgbClr val="FF0000"/>
                </a:solidFill>
              </a:rPr>
              <a:t>Yaşam (Hayat) Boyu Öğrenme:</a:t>
            </a:r>
            <a:endParaRPr lang="tr-TR" b="1" dirty="0">
              <a:solidFill>
                <a:srgbClr val="FF0000"/>
              </a:solidFill>
            </a:endParaRPr>
          </a:p>
        </p:txBody>
      </p:sp>
      <p:sp>
        <p:nvSpPr>
          <p:cNvPr id="3" name="İçerik Yer Tutucusu 2"/>
          <p:cNvSpPr>
            <a:spLocks noGrp="1"/>
          </p:cNvSpPr>
          <p:nvPr>
            <p:ph idx="1"/>
          </p:nvPr>
        </p:nvSpPr>
        <p:spPr/>
        <p:txBody>
          <a:bodyPr>
            <a:normAutofit fontScale="92500"/>
          </a:bodyPr>
          <a:lstStyle/>
          <a:p>
            <a:pPr algn="just"/>
            <a:r>
              <a:rPr lang="tr-TR" dirty="0"/>
              <a:t>K</a:t>
            </a:r>
            <a:r>
              <a:rPr lang="tr-TR" dirty="0" smtClean="0"/>
              <a:t>işisel, toplumsal, sosyal ve/veya istihdam ile ilişkili bir bakış açısı içinde bilgi, beceri ve yeterlilikleri geliştirmek amacıyla tüm yaşam boyunca üstlenilen her türlü öğrenme etkinlikleri olarak tanımlanmaktadır. </a:t>
            </a:r>
          </a:p>
          <a:p>
            <a:pPr algn="just"/>
            <a:r>
              <a:rPr lang="tr-TR" dirty="0" smtClean="0"/>
              <a:t>Bu nedenle yaşam boyu öğrenme değişen dünya koşullarında var olmayı sağlayan bilgi ve yeterliliklerin gelişimini destekleyen tüm eğitim, öğretim ve öğrenme etkinliklerini içerir. </a:t>
            </a:r>
          </a:p>
          <a:p>
            <a:pPr algn="just"/>
            <a:r>
              <a:rPr lang="tr-TR" dirty="0" smtClean="0"/>
              <a:t>Amacı tüm vatandaşların bilgiye dayalı topluma uyum sağlamalarına ve yaşamlarını daha çok kontrol edebilmeleri için sosyal ve ekonomik hayatın tüm evrelerine aktif bir şekilde katılmalarına imkân vermektir (Mesleki Eğitim ve Öğretim Sistemini Güçlendirme Projesi (MEGEP), 2007).</a:t>
            </a:r>
            <a:endParaRPr lang="tr-TR" dirty="0"/>
          </a:p>
        </p:txBody>
      </p:sp>
    </p:spTree>
    <p:extLst>
      <p:ext uri="{BB962C8B-B14F-4D97-AF65-F5344CB8AC3E}">
        <p14:creationId xmlns:p14="http://schemas.microsoft.com/office/powerpoint/2010/main" val="4202841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Y</a:t>
            </a:r>
            <a:r>
              <a:rPr lang="tr-TR" b="1" dirty="0" smtClean="0">
                <a:solidFill>
                  <a:srgbClr val="FF0000"/>
                </a:solidFill>
              </a:rPr>
              <a:t>aşam boyu öğrenmeyi tanımlayan bazı ilkeler önemlidir:</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1) Her birey, yaşam boyu öğrenmeye devam etmelidir, yaşam boyu öğrenme öğrenen toplumunun temel taşıdır.</a:t>
            </a:r>
          </a:p>
          <a:p>
            <a:r>
              <a:rPr lang="tr-TR" dirty="0" smtClean="0"/>
              <a:t> 2) Öğrenme deneyimi zaman ve mekândan bağımsız olmalıdır. </a:t>
            </a:r>
          </a:p>
          <a:p>
            <a:r>
              <a:rPr lang="tr-TR" dirty="0" smtClean="0"/>
              <a:t>3) Eğitim çeşitli araçlar yardımıyla verilmelidir. </a:t>
            </a:r>
          </a:p>
          <a:p>
            <a:r>
              <a:rPr lang="tr-TR" dirty="0" smtClean="0"/>
              <a:t>4) Tamamıyla açık bir eğitim, öğrenenlere yatay ve ya dikey olarak hareket etmelerini sağlar, bu da onlara öğrenmek için daha fazla seçenek sunar. </a:t>
            </a:r>
          </a:p>
          <a:p>
            <a:r>
              <a:rPr lang="tr-TR" dirty="0" smtClean="0"/>
              <a:t>5) Genel eğitim kavramı, toplumsal ve ekonomik, teknik ve pratik bilgiyi de içerecek şekilde genişletilmelidir.</a:t>
            </a:r>
            <a:endParaRPr lang="tr-TR" dirty="0"/>
          </a:p>
        </p:txBody>
      </p:sp>
    </p:spTree>
    <p:extLst>
      <p:ext uri="{BB962C8B-B14F-4D97-AF65-F5344CB8AC3E}">
        <p14:creationId xmlns:p14="http://schemas.microsoft.com/office/powerpoint/2010/main" val="374821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8017" y="807396"/>
            <a:ext cx="10925783" cy="5369567"/>
          </a:xfrm>
        </p:spPr>
        <p:txBody>
          <a:bodyPr>
            <a:normAutofit lnSpcReduction="10000"/>
          </a:bodyPr>
          <a:lstStyle/>
          <a:p>
            <a:pPr algn="just"/>
            <a:r>
              <a:rPr lang="tr-TR" dirty="0" smtClean="0"/>
              <a:t>6)Eğitim gençleri sadece gelecek işlerine hazırlamamalıdır, aynı zamanda sürekli gelişime ve yeni durumlara, üretim biçimlerine ve şartlara alışmaya hazırlamalıdır. </a:t>
            </a:r>
          </a:p>
          <a:p>
            <a:pPr algn="just"/>
            <a:r>
              <a:rPr lang="tr-TR" dirty="0" smtClean="0"/>
              <a:t>7) Yaşam boyu öğrenme kavramı, iş, endüstri ve tarım şirketlerinin de kapsamlı bir eğitimsel işlevinin olacağını anlatmaktadır.</a:t>
            </a:r>
          </a:p>
          <a:p>
            <a:pPr algn="just"/>
            <a:r>
              <a:rPr lang="tr-TR" dirty="0" smtClean="0"/>
              <a:t> 8) Yeni eğitim anlayışı, bireyi kendi kültürel gelişiminin yaratıcısı yapmaktadır, kendi kendine öğrenme, özellikle de yardımlı kendi kendine öğrenme bütün eğitim sistemlerinde değişmez bir değere sahiptir. </a:t>
            </a:r>
          </a:p>
          <a:p>
            <a:pPr algn="just"/>
            <a:r>
              <a:rPr lang="tr-TR" dirty="0" smtClean="0"/>
              <a:t>9) Eğitim, sonunda bütün toplumun bir işlevi olana kadar sürekli gelişme demektir, bundan dolayı da toplumun geniş kesimleri eğitime katılmalıdır. </a:t>
            </a:r>
          </a:p>
          <a:p>
            <a:pPr algn="just"/>
            <a:r>
              <a:rPr lang="tr-TR" dirty="0" smtClean="0"/>
              <a:t>10) Öğretme, geleneksel eğitimin anlayışına ters olarak kendini öğrenmeye göre uyarlamalıdır.</a:t>
            </a:r>
            <a:endParaRPr lang="tr-TR" dirty="0"/>
          </a:p>
        </p:txBody>
      </p:sp>
    </p:spTree>
    <p:extLst>
      <p:ext uri="{BB962C8B-B14F-4D97-AF65-F5344CB8AC3E}">
        <p14:creationId xmlns:p14="http://schemas.microsoft.com/office/powerpoint/2010/main" val="191219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smtClean="0"/>
              <a:t>Yaşam Boyu Öğrenme özellikle Mesleki Eğitim ve Öğretim Sisteminin Güçlendirilmesi açısından altı anahtar mesaj içermektedir;</a:t>
            </a:r>
            <a:endParaRPr lang="tr-TR" b="1" dirty="0"/>
          </a:p>
        </p:txBody>
      </p:sp>
      <p:sp>
        <p:nvSpPr>
          <p:cNvPr id="3" name="İçerik Yer Tutucusu 2"/>
          <p:cNvSpPr>
            <a:spLocks noGrp="1"/>
          </p:cNvSpPr>
          <p:nvPr>
            <p:ph idx="1"/>
          </p:nvPr>
        </p:nvSpPr>
        <p:spPr>
          <a:xfrm>
            <a:off x="429638" y="2613565"/>
            <a:ext cx="10515600" cy="4351338"/>
          </a:xfrm>
        </p:spPr>
        <p:txBody>
          <a:bodyPr/>
          <a:lstStyle/>
          <a:p>
            <a:r>
              <a:rPr lang="tr-TR" dirty="0" smtClean="0"/>
              <a:t>1. Herkes için yeni beceriler:</a:t>
            </a:r>
          </a:p>
          <a:p>
            <a:r>
              <a:rPr lang="tr-TR" dirty="0" smtClean="0"/>
              <a:t>2. İnsan kaynaklarına daha fazla yatırım: </a:t>
            </a:r>
          </a:p>
          <a:p>
            <a:r>
              <a:rPr lang="tr-TR" dirty="0" smtClean="0"/>
              <a:t>3. Öğretme ve öğrenmede yenilik: </a:t>
            </a:r>
          </a:p>
          <a:p>
            <a:r>
              <a:rPr lang="tr-TR" dirty="0" smtClean="0"/>
              <a:t>4. Öğrenmeye değer verilmesi:</a:t>
            </a:r>
          </a:p>
          <a:p>
            <a:r>
              <a:rPr lang="tr-TR" dirty="0" smtClean="0"/>
              <a:t>5. Rehberlik ve danışmanlığın yeniden değerlendirilmesi: </a:t>
            </a:r>
          </a:p>
          <a:p>
            <a:r>
              <a:rPr lang="tr-TR" dirty="0" smtClean="0"/>
              <a:t>6. Öğrenmenin eve daha yakın hale getirilmesi:</a:t>
            </a:r>
            <a:endParaRPr lang="tr-TR" dirty="0"/>
          </a:p>
        </p:txBody>
      </p:sp>
    </p:spTree>
    <p:extLst>
      <p:ext uri="{BB962C8B-B14F-4D97-AF65-F5344CB8AC3E}">
        <p14:creationId xmlns:p14="http://schemas.microsoft.com/office/powerpoint/2010/main" val="446371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0924" y="822325"/>
            <a:ext cx="10515600" cy="1325563"/>
          </a:xfrm>
        </p:spPr>
        <p:txBody>
          <a:bodyPr>
            <a:normAutofit fontScale="90000"/>
          </a:bodyPr>
          <a:lstStyle/>
          <a:p>
            <a:pPr algn="ctr"/>
            <a:r>
              <a:rPr lang="tr-TR" b="1" dirty="0" smtClean="0"/>
              <a:t>Yaşam boyu öğrenme ile ilgili yukarıda bahsedilen tanımlar incelendiğinde genel olarak üç temel amaçtan söz edilebilir: </a:t>
            </a:r>
            <a:br>
              <a:rPr lang="tr-TR" b="1" dirty="0" smtClean="0"/>
            </a:br>
            <a:endParaRPr lang="tr-TR" b="1" dirty="0"/>
          </a:p>
        </p:txBody>
      </p:sp>
      <p:sp>
        <p:nvSpPr>
          <p:cNvPr id="3" name="İçerik Yer Tutucusu 2"/>
          <p:cNvSpPr>
            <a:spLocks noGrp="1"/>
          </p:cNvSpPr>
          <p:nvPr>
            <p:ph idx="1"/>
          </p:nvPr>
        </p:nvSpPr>
        <p:spPr>
          <a:xfrm>
            <a:off x="945204" y="2924851"/>
            <a:ext cx="10515600" cy="4351338"/>
          </a:xfrm>
        </p:spPr>
        <p:txBody>
          <a:bodyPr/>
          <a:lstStyle/>
          <a:p>
            <a:endParaRPr lang="tr-TR" dirty="0" smtClean="0"/>
          </a:p>
          <a:p>
            <a:r>
              <a:rPr lang="tr-TR" dirty="0" smtClean="0"/>
              <a:t>Öğrenmede fırsatlar yaratarak bireylerin kişisel gelişimlerini sağlamak, </a:t>
            </a:r>
          </a:p>
          <a:p>
            <a:r>
              <a:rPr lang="tr-TR" dirty="0" smtClean="0"/>
              <a:t>Toplumsal bütünleşmeyi gerçekleştirmek, </a:t>
            </a:r>
          </a:p>
          <a:p>
            <a:r>
              <a:rPr lang="tr-TR" dirty="0"/>
              <a:t>E</a:t>
            </a:r>
            <a:r>
              <a:rPr lang="tr-TR" dirty="0" smtClean="0"/>
              <a:t>konomik büyümeyi sağlamak.</a:t>
            </a:r>
            <a:endParaRPr lang="tr-TR" dirty="0"/>
          </a:p>
        </p:txBody>
      </p:sp>
    </p:spTree>
    <p:extLst>
      <p:ext uri="{BB962C8B-B14F-4D97-AF65-F5344CB8AC3E}">
        <p14:creationId xmlns:p14="http://schemas.microsoft.com/office/powerpoint/2010/main" val="44941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4737" y="843132"/>
            <a:ext cx="10515600" cy="4351338"/>
          </a:xfrm>
        </p:spPr>
        <p:txBody>
          <a:bodyPr>
            <a:normAutofit fontScale="92500"/>
          </a:bodyPr>
          <a:lstStyle/>
          <a:p>
            <a:pPr algn="just"/>
            <a:r>
              <a:rPr lang="tr-TR" dirty="0" smtClean="0"/>
              <a:t>Yaşam boyu öğrenme; kişisel, sivil, sosyal ve/veya istihdam ile ilişkili bir bakış açısı içinde bilgi, beceri ve yetkinlikleri geliştirmek amacıyla tüm yaşam boyunca üstlenilen her türlü öğrenme etkinliklerini kapsamaktadır.</a:t>
            </a:r>
          </a:p>
          <a:p>
            <a:pPr algn="just"/>
            <a:r>
              <a:rPr lang="tr-TR" dirty="0" smtClean="0"/>
              <a:t>Yaşam boyu öğrenme; örgün öğrenmeyi, yaygın öğrenmeyi, teknik eğitim ve becerilerin kazanılmasını sağlayan kursları, iş yerinde kazanılan mesleki becerileri ve diğer becerilerin kazanılmasına yol açan öğrenmeyi de içermektedir. </a:t>
            </a:r>
          </a:p>
          <a:p>
            <a:pPr algn="just"/>
            <a:r>
              <a:rPr lang="tr-TR" dirty="0" smtClean="0"/>
              <a:t>Bu yüzden yaşam boyu öğrenme yaş, statü ya da eğitim seviyesine bakılmaksızın okullarda, üniversitelerde, evde, işte ya da toplum içinde diğer herhangi bir yerde gerçekleştirilebilmektedir (Aksoy, 2008).</a:t>
            </a:r>
            <a:endParaRPr lang="tr-TR" dirty="0"/>
          </a:p>
        </p:txBody>
      </p:sp>
    </p:spTree>
    <p:extLst>
      <p:ext uri="{BB962C8B-B14F-4D97-AF65-F5344CB8AC3E}">
        <p14:creationId xmlns:p14="http://schemas.microsoft.com/office/powerpoint/2010/main" val="2154068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06294" y="1115506"/>
            <a:ext cx="10515600" cy="4351338"/>
          </a:xfrm>
        </p:spPr>
        <p:txBody>
          <a:bodyPr>
            <a:normAutofit fontScale="92500" lnSpcReduction="10000"/>
          </a:bodyPr>
          <a:lstStyle/>
          <a:p>
            <a:pPr algn="just"/>
            <a:r>
              <a:rPr lang="tr-TR" dirty="0" smtClean="0"/>
              <a:t>Yaşam boyu öğrenim, örgün ve yaygın eğitim süreçlerini kapsayan bir kavramdır. </a:t>
            </a:r>
          </a:p>
          <a:p>
            <a:pPr algn="just"/>
            <a:r>
              <a:rPr lang="tr-TR" dirty="0" smtClean="0"/>
              <a:t>Örgün eğitimin bir alternatifi değil, bireyde örgün eğitim sonrası eksik ve yetersiz kalan verilerin sonradan tamamlanması veya bireyin keşfedilmemiş yeteneklerinin keşfedilmesi olarak görülmektedir. </a:t>
            </a:r>
          </a:p>
          <a:p>
            <a:pPr algn="just"/>
            <a:r>
              <a:rPr lang="tr-TR" dirty="0" smtClean="0"/>
              <a:t>Bilgi çağının öğrenen toplumunda, yaşam boyu öğrenme yaşamın belli bir dönemine sıkıştırılmış eğitim ve öğrenme becerilerinin aksine, sürekli değişen koşullara uyum sağlamak için her yerde ve bütün yaşam boyunca süren bir öğrenme sürecidir. </a:t>
            </a:r>
          </a:p>
          <a:p>
            <a:pPr algn="just"/>
            <a:r>
              <a:rPr lang="tr-TR" dirty="0" smtClean="0"/>
              <a:t>Yaşam boyu öğrenme aynı zamanda temel becerilerin güncellenmesi yoluyla kişilere yeni fırsatlar yaratabilme ve daha ileri düzeyde öğrenim olanakları sunma anlamına da gelmektedir (Odabaş &amp;Polat, 2008</a:t>
            </a:r>
            <a:endParaRPr lang="tr-TR" dirty="0"/>
          </a:p>
        </p:txBody>
      </p:sp>
    </p:spTree>
    <p:extLst>
      <p:ext uri="{BB962C8B-B14F-4D97-AF65-F5344CB8AC3E}">
        <p14:creationId xmlns:p14="http://schemas.microsoft.com/office/powerpoint/2010/main" val="2815519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2012" y="1125234"/>
            <a:ext cx="10515600" cy="4351338"/>
          </a:xfrm>
        </p:spPr>
        <p:txBody>
          <a:bodyPr>
            <a:normAutofit fontScale="92500"/>
          </a:bodyPr>
          <a:lstStyle/>
          <a:p>
            <a:pPr algn="just"/>
            <a:r>
              <a:rPr lang="tr-TR" dirty="0" smtClean="0">
                <a:solidFill>
                  <a:srgbClr val="FF0000"/>
                </a:solidFill>
              </a:rPr>
              <a:t>Örgün Eğitimle Öğrenme (</a:t>
            </a:r>
            <a:r>
              <a:rPr lang="tr-TR" dirty="0" err="1" smtClean="0">
                <a:solidFill>
                  <a:srgbClr val="FF0000"/>
                </a:solidFill>
              </a:rPr>
              <a:t>formal</a:t>
            </a:r>
            <a:r>
              <a:rPr lang="tr-TR" dirty="0" smtClean="0">
                <a:solidFill>
                  <a:srgbClr val="FF0000"/>
                </a:solidFill>
              </a:rPr>
              <a:t> </a:t>
            </a:r>
            <a:r>
              <a:rPr lang="tr-TR" dirty="0" err="1" smtClean="0">
                <a:solidFill>
                  <a:srgbClr val="FF0000"/>
                </a:solidFill>
              </a:rPr>
              <a:t>learning</a:t>
            </a:r>
            <a:r>
              <a:rPr lang="tr-TR" dirty="0" smtClean="0">
                <a:solidFill>
                  <a:srgbClr val="FF0000"/>
                </a:solidFill>
              </a:rPr>
              <a:t>)</a:t>
            </a:r>
            <a:r>
              <a:rPr lang="tr-TR" dirty="0" smtClean="0"/>
              <a:t>: Eğitim ve öğretim kurumlarında yapılan ve geçerli bir diploma ve nitelikler kazandıran eğitimdir.</a:t>
            </a:r>
          </a:p>
          <a:p>
            <a:pPr algn="just"/>
            <a:r>
              <a:rPr lang="tr-TR" dirty="0" smtClean="0">
                <a:solidFill>
                  <a:srgbClr val="FF0000"/>
                </a:solidFill>
              </a:rPr>
              <a:t>Yaygın Eğitimle Öğrenme (</a:t>
            </a:r>
            <a:r>
              <a:rPr lang="tr-TR" dirty="0" err="1" smtClean="0">
                <a:solidFill>
                  <a:srgbClr val="FF0000"/>
                </a:solidFill>
              </a:rPr>
              <a:t>non-formal</a:t>
            </a:r>
            <a:r>
              <a:rPr lang="tr-TR" dirty="0" smtClean="0">
                <a:solidFill>
                  <a:srgbClr val="FF0000"/>
                </a:solidFill>
              </a:rPr>
              <a:t> </a:t>
            </a:r>
            <a:r>
              <a:rPr lang="tr-TR" dirty="0" err="1" smtClean="0">
                <a:solidFill>
                  <a:srgbClr val="FF0000"/>
                </a:solidFill>
              </a:rPr>
              <a:t>learning</a:t>
            </a:r>
            <a:r>
              <a:rPr lang="tr-TR" dirty="0" smtClean="0">
                <a:solidFill>
                  <a:srgbClr val="FF0000"/>
                </a:solidFill>
              </a:rPr>
              <a:t>)</a:t>
            </a:r>
            <a:r>
              <a:rPr lang="tr-TR" dirty="0" smtClean="0"/>
              <a:t>: genel eğitim ve öğretim sistemi ile birlikte yapılır, sonucunda resmi bir sertifika kazandırmayabilir. Yaygın eğitim, örgün eğitimi tamamlayıcı şekilde yapılan sanat, müzik ve spor dersleri veya sınavlara hazırlığa yönelik özel dersler şeklinde de yapılabilir. </a:t>
            </a:r>
            <a:endParaRPr lang="tr-TR" dirty="0"/>
          </a:p>
          <a:p>
            <a:pPr algn="just"/>
            <a:r>
              <a:rPr lang="tr-TR" dirty="0" smtClean="0">
                <a:solidFill>
                  <a:srgbClr val="FF0000"/>
                </a:solidFill>
              </a:rPr>
              <a:t>Doğal Öğrenme (</a:t>
            </a:r>
            <a:r>
              <a:rPr lang="tr-TR" dirty="0" err="1" smtClean="0">
                <a:solidFill>
                  <a:srgbClr val="FF0000"/>
                </a:solidFill>
              </a:rPr>
              <a:t>informal</a:t>
            </a:r>
            <a:r>
              <a:rPr lang="tr-TR" dirty="0" smtClean="0">
                <a:solidFill>
                  <a:srgbClr val="FF0000"/>
                </a:solidFill>
              </a:rPr>
              <a:t> </a:t>
            </a:r>
            <a:r>
              <a:rPr lang="tr-TR" dirty="0" err="1" smtClean="0">
                <a:solidFill>
                  <a:srgbClr val="FF0000"/>
                </a:solidFill>
              </a:rPr>
              <a:t>learning</a:t>
            </a:r>
            <a:r>
              <a:rPr lang="tr-TR" dirty="0" smtClean="0">
                <a:solidFill>
                  <a:srgbClr val="FF0000"/>
                </a:solidFill>
              </a:rPr>
              <a:t>): </a:t>
            </a:r>
            <a:r>
              <a:rPr lang="tr-TR" dirty="0" smtClean="0"/>
              <a:t>günlük yaşam içindeki öğrenmedir. Örgün ve yaygın eğitimden farklı olarak istem dışı öğrenmeyi de içinde barındırır; bireyler de günlük yaşam içinde ne tür bilgi ve beceriler öğrendiklerinin farkına varamayabilirler.</a:t>
            </a:r>
            <a:endParaRPr lang="tr-TR" dirty="0"/>
          </a:p>
        </p:txBody>
      </p:sp>
    </p:spTree>
    <p:extLst>
      <p:ext uri="{BB962C8B-B14F-4D97-AF65-F5344CB8AC3E}">
        <p14:creationId xmlns:p14="http://schemas.microsoft.com/office/powerpoint/2010/main" val="2320361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84290" y="266802"/>
            <a:ext cx="10515600" cy="1325563"/>
          </a:xfrm>
        </p:spPr>
        <p:txBody>
          <a:bodyPr/>
          <a:lstStyle/>
          <a:p>
            <a:r>
              <a:rPr lang="tr-TR" b="1" dirty="0" smtClean="0">
                <a:solidFill>
                  <a:srgbClr val="FF0000"/>
                </a:solidFill>
              </a:rPr>
              <a:t>Giriş</a:t>
            </a:r>
            <a:br>
              <a:rPr lang="tr-TR" b="1"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Yaşam boyu öğrenmenin tanımı</a:t>
            </a:r>
          </a:p>
          <a:p>
            <a:r>
              <a:rPr lang="tr-TR" dirty="0" smtClean="0"/>
              <a:t>Öğrenmenin evreleri</a:t>
            </a:r>
            <a:endParaRPr lang="tr-TR" dirty="0"/>
          </a:p>
        </p:txBody>
      </p:sp>
    </p:spTree>
    <p:extLst>
      <p:ext uri="{BB962C8B-B14F-4D97-AF65-F5344CB8AC3E}">
        <p14:creationId xmlns:p14="http://schemas.microsoft.com/office/powerpoint/2010/main" val="2311939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55000" lnSpcReduction="20000"/>
          </a:bodyPr>
          <a:lstStyle/>
          <a:p>
            <a:r>
              <a:rPr lang="tr-TR" dirty="0" smtClean="0"/>
              <a:t>Akkuş, N. (2008). Yaşam Boyu Öğrenme Becerilerinin Göstergesi Olarak 2006 </a:t>
            </a:r>
            <a:r>
              <a:rPr lang="tr-TR" dirty="0" err="1" smtClean="0"/>
              <a:t>Pısa</a:t>
            </a:r>
            <a:r>
              <a:rPr lang="tr-TR" dirty="0" smtClean="0"/>
              <a:t> Sonuçlarının Türkiye Açısından Değerlendirilmesi. Yüksek lisans tezi: Hacettepe Üniversitesi Sosyal Bilimler Enstitüsü: Ankara. </a:t>
            </a:r>
          </a:p>
          <a:p>
            <a:r>
              <a:rPr lang="tr-TR" dirty="0" smtClean="0"/>
              <a:t>Aksoy, (2008). Hayat Öğrenme Ve Boyu Otel İşletmeleri Üzerine Bir Uygulama. Doktora tezi: Gazi Üniversitesi Eğitim Bilimleri Enstitüsü: Ankara. </a:t>
            </a:r>
          </a:p>
          <a:p>
            <a:r>
              <a:rPr lang="tr-TR" dirty="0" smtClean="0"/>
              <a:t>Berberoğlu, Kariyer B. G., (2010). Yaşam Öğrenme İle Rehberliği Bilgi İlkelerinin ve İletişim İstihdam Teknolojileri Edilebilirliğe Etkileri: Boyu Avrupa Birliği’ndeki Konumu. Bilgi Ekonomisi ve Yönetimi Dergisi. V(II). 113-117. </a:t>
            </a:r>
          </a:p>
          <a:p>
            <a:r>
              <a:rPr lang="tr-TR" dirty="0" smtClean="0"/>
              <a:t>Borat, O. (2010). Hayat Boyu Öğrenme Kapsamında Eğitim Sektöründe Beklenen Gelişmeler. Projeler Dergisi. Millî Eğitim Bakanlığı Projeler Koordinasyon Merkezi (2), 32-44. </a:t>
            </a:r>
          </a:p>
          <a:p>
            <a:r>
              <a:rPr lang="tr-TR" dirty="0" err="1" smtClean="0"/>
              <a:t>Brooks</a:t>
            </a:r>
            <a:r>
              <a:rPr lang="tr-TR" dirty="0" smtClean="0"/>
              <a:t>, Açısında </a:t>
            </a:r>
            <a:r>
              <a:rPr lang="tr-TR" dirty="0" err="1" smtClean="0"/>
              <a:t>Burton</a:t>
            </a:r>
            <a:r>
              <a:rPr lang="tr-TR" dirty="0" smtClean="0"/>
              <a:t>, Türkiye’nin ://ec.europa.eu/</a:t>
            </a:r>
            <a:r>
              <a:rPr lang="tr-TR" dirty="0" err="1" smtClean="0"/>
              <a:t>education</a:t>
            </a:r>
            <a:r>
              <a:rPr lang="tr-TR" dirty="0" smtClean="0"/>
              <a:t>/</a:t>
            </a:r>
            <a:r>
              <a:rPr lang="tr-TR" dirty="0" err="1" smtClean="0"/>
              <a:t>more</a:t>
            </a:r>
            <a:r>
              <a:rPr lang="tr-TR" dirty="0" smtClean="0"/>
              <a:t> M. (2008). </a:t>
            </a:r>
            <a:r>
              <a:rPr lang="tr-TR" dirty="0" err="1" smtClean="0"/>
              <a:t>European</a:t>
            </a:r>
            <a:r>
              <a:rPr lang="tr-TR" dirty="0" smtClean="0"/>
              <a:t> </a:t>
            </a:r>
            <a:r>
              <a:rPr lang="tr-TR" dirty="0" err="1" smtClean="0"/>
              <a:t>Adult</a:t>
            </a:r>
            <a:r>
              <a:rPr lang="tr-TR" dirty="0" smtClean="0"/>
              <a:t> Learning </a:t>
            </a:r>
            <a:r>
              <a:rPr lang="tr-TR" dirty="0" err="1" smtClean="0"/>
              <a:t>Glossary</a:t>
            </a:r>
            <a:r>
              <a:rPr lang="tr-TR" dirty="0" smtClean="0"/>
              <a:t>, Level 1. Call </a:t>
            </a:r>
            <a:r>
              <a:rPr lang="tr-TR" dirty="0" err="1" smtClean="0"/>
              <a:t>Number</a:t>
            </a:r>
            <a:r>
              <a:rPr lang="tr-TR" dirty="0" smtClean="0"/>
              <a:t>: EAC 11/2008. http </a:t>
            </a:r>
            <a:r>
              <a:rPr lang="tr-TR" dirty="0" err="1" smtClean="0"/>
              <a:t>information</a:t>
            </a:r>
            <a:r>
              <a:rPr lang="tr-TR" dirty="0" smtClean="0"/>
              <a:t>/</a:t>
            </a:r>
            <a:r>
              <a:rPr lang="tr-TR" dirty="0" err="1" smtClean="0"/>
              <a:t>doc</a:t>
            </a:r>
            <a:r>
              <a:rPr lang="tr-TR" dirty="0" smtClean="0"/>
              <a:t>/2010/adultglossary1_en.pdf. (10 Haziran 2012’de erişildi). </a:t>
            </a:r>
          </a:p>
          <a:p>
            <a:r>
              <a:rPr lang="tr-TR" dirty="0" smtClean="0"/>
              <a:t>Can, T. (2011). Yaşam Boyu Öğrenme Bağlamında Yabancı Dil Olarak İngilizce Ders Kitaplarında Strateji Kullanımı. Doktora tezi: İstanbul Üniversitesi Sosyal Bilimler Enstitüsü Yabancı: İstanbul. </a:t>
            </a:r>
          </a:p>
          <a:p>
            <a:r>
              <a:rPr lang="tr-TR" dirty="0" err="1" smtClean="0"/>
              <a:t>Commission</a:t>
            </a:r>
            <a:r>
              <a:rPr lang="tr-TR" dirty="0" smtClean="0"/>
              <a:t> of the </a:t>
            </a:r>
            <a:r>
              <a:rPr lang="tr-TR" dirty="0" err="1" smtClean="0"/>
              <a:t>European</a:t>
            </a:r>
            <a:r>
              <a:rPr lang="tr-TR" dirty="0" smtClean="0"/>
              <a:t> </a:t>
            </a:r>
            <a:r>
              <a:rPr lang="tr-TR" dirty="0" err="1" smtClean="0"/>
              <a:t>Communities</a:t>
            </a:r>
            <a:r>
              <a:rPr lang="tr-TR" dirty="0" smtClean="0"/>
              <a:t> (2000). A Memorandum on </a:t>
            </a:r>
            <a:r>
              <a:rPr lang="tr-TR" dirty="0" err="1" smtClean="0"/>
              <a:t>Lifelong</a:t>
            </a:r>
            <a:r>
              <a:rPr lang="tr-TR" dirty="0" smtClean="0"/>
              <a:t> Learning. </a:t>
            </a:r>
            <a:r>
              <a:rPr lang="tr-TR" dirty="0" err="1" smtClean="0"/>
              <a:t>Brussels.http</a:t>
            </a:r>
            <a:r>
              <a:rPr lang="tr-TR" dirty="0" smtClean="0"/>
              <a:t> de erişildi). ://www.bologna-berlin2003.de/pdf/MemorandumEng.pdf (10 Haziran 2012’ </a:t>
            </a:r>
          </a:p>
          <a:p>
            <a:r>
              <a:rPr lang="tr-TR" dirty="0" err="1" smtClean="0"/>
              <a:t>Demiralay</a:t>
            </a:r>
            <a:r>
              <a:rPr lang="tr-TR" dirty="0" smtClean="0"/>
              <a:t>, R., Karadeniz, Ş. (2008). İlköğretimde Yaşam Boyu Öğrenme İçin Bilgi Okuryazarlığı Becerilerinin Geliştirilmesi. </a:t>
            </a:r>
            <a:r>
              <a:rPr lang="tr-TR" dirty="0" err="1" smtClean="0"/>
              <a:t>Cypriot</a:t>
            </a:r>
            <a:r>
              <a:rPr lang="tr-TR" dirty="0" smtClean="0"/>
              <a:t> </a:t>
            </a:r>
            <a:r>
              <a:rPr lang="tr-TR" dirty="0" err="1" smtClean="0"/>
              <a:t>Journal</a:t>
            </a:r>
            <a:r>
              <a:rPr lang="tr-TR" dirty="0" smtClean="0"/>
              <a:t> of </a:t>
            </a:r>
            <a:r>
              <a:rPr lang="tr-TR" dirty="0" err="1" smtClean="0"/>
              <a:t>Educational</a:t>
            </a:r>
            <a:r>
              <a:rPr lang="tr-TR" dirty="0" smtClean="0"/>
              <a:t> </a:t>
            </a:r>
            <a:r>
              <a:rPr lang="tr-TR" dirty="0" err="1" smtClean="0"/>
              <a:t>Sciences</a:t>
            </a:r>
            <a:r>
              <a:rPr lang="tr-TR" dirty="0" smtClean="0"/>
              <a:t> 2 (6), 92. Duman, A. (2003). Bazı Eğitim Bilimi Kavramlarına İlişkin Genel Bir Değerlendirme. Muğla Üniversitesi Sosyal Bilimler Enstitüsü Dergisi. (10), 7-8. </a:t>
            </a:r>
          </a:p>
          <a:p>
            <a:r>
              <a:rPr lang="tr-TR" dirty="0" smtClean="0"/>
              <a:t>Duman, A. (2006). Yetişkinler Eğitimi, Ankara: Ütopya Yayınları. </a:t>
            </a:r>
            <a:r>
              <a:rPr lang="tr-TR" dirty="0" err="1" smtClean="0"/>
              <a:t>Field</a:t>
            </a:r>
            <a:r>
              <a:rPr lang="tr-TR" dirty="0" smtClean="0"/>
              <a:t>, J. (2010). </a:t>
            </a:r>
            <a:r>
              <a:rPr lang="tr-TR" dirty="0" err="1" smtClean="0"/>
              <a:t>Lifelong</a:t>
            </a:r>
            <a:r>
              <a:rPr lang="tr-TR" dirty="0" smtClean="0"/>
              <a:t> Learning. International Encyclopedia of </a:t>
            </a:r>
            <a:r>
              <a:rPr lang="tr-TR" dirty="0" err="1" smtClean="0"/>
              <a:t>Education</a:t>
            </a:r>
            <a:r>
              <a:rPr lang="tr-TR" dirty="0" smtClean="0"/>
              <a:t> 3rd Edition, </a:t>
            </a:r>
            <a:r>
              <a:rPr lang="tr-TR" dirty="0" err="1" smtClean="0"/>
              <a:t>Elsevier</a:t>
            </a:r>
            <a:r>
              <a:rPr lang="tr-TR" dirty="0" smtClean="0"/>
              <a:t>, 89.</a:t>
            </a:r>
            <a:endParaRPr lang="tr-TR" dirty="0"/>
          </a:p>
        </p:txBody>
      </p:sp>
    </p:spTree>
    <p:extLst>
      <p:ext uri="{BB962C8B-B14F-4D97-AF65-F5344CB8AC3E}">
        <p14:creationId xmlns:p14="http://schemas.microsoft.com/office/powerpoint/2010/main" val="353254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287905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Yaşam Boyu Öğrenmenin Önemi</a:t>
            </a:r>
            <a:br>
              <a:rPr lang="tr-TR" b="1" dirty="0" smtClean="0"/>
            </a:br>
            <a:endParaRPr lang="tr-TR" dirty="0"/>
          </a:p>
        </p:txBody>
      </p:sp>
      <p:sp>
        <p:nvSpPr>
          <p:cNvPr id="3" name="İçerik Yer Tutucusu 2"/>
          <p:cNvSpPr>
            <a:spLocks noGrp="1"/>
          </p:cNvSpPr>
          <p:nvPr>
            <p:ph idx="1"/>
          </p:nvPr>
        </p:nvSpPr>
        <p:spPr/>
        <p:txBody>
          <a:bodyPr/>
          <a:lstStyle/>
          <a:p>
            <a:r>
              <a:rPr lang="tr-TR" dirty="0" smtClean="0"/>
              <a:t>Bireysel gelişim</a:t>
            </a:r>
          </a:p>
          <a:p>
            <a:r>
              <a:rPr lang="tr-TR" dirty="0" smtClean="0"/>
              <a:t>Mesleki gelişim</a:t>
            </a:r>
          </a:p>
          <a:p>
            <a:r>
              <a:rPr lang="tr-TR" dirty="0" smtClean="0"/>
              <a:t>Toplumsal faydalar</a:t>
            </a:r>
          </a:p>
          <a:p>
            <a:endParaRPr lang="tr-TR" dirty="0"/>
          </a:p>
        </p:txBody>
      </p:sp>
    </p:spTree>
    <p:extLst>
      <p:ext uri="{BB962C8B-B14F-4D97-AF65-F5344CB8AC3E}">
        <p14:creationId xmlns:p14="http://schemas.microsoft.com/office/powerpoint/2010/main" val="3254099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Yaşam Boyu Öğrenme İlkeleri</a:t>
            </a:r>
            <a:br>
              <a:rPr lang="tr-TR" b="1" dirty="0" smtClean="0"/>
            </a:br>
            <a:endParaRPr lang="tr-TR" dirty="0"/>
          </a:p>
        </p:txBody>
      </p:sp>
      <p:sp>
        <p:nvSpPr>
          <p:cNvPr id="3" name="İçerik Yer Tutucusu 2"/>
          <p:cNvSpPr>
            <a:spLocks noGrp="1"/>
          </p:cNvSpPr>
          <p:nvPr>
            <p:ph idx="1"/>
          </p:nvPr>
        </p:nvSpPr>
        <p:spPr/>
        <p:txBody>
          <a:bodyPr/>
          <a:lstStyle/>
          <a:p>
            <a:r>
              <a:rPr lang="tr-TR" dirty="0" smtClean="0"/>
              <a:t>Süreklilik</a:t>
            </a:r>
          </a:p>
          <a:p>
            <a:r>
              <a:rPr lang="tr-TR" dirty="0" smtClean="0"/>
              <a:t>Gönüllülük</a:t>
            </a:r>
          </a:p>
          <a:p>
            <a:r>
              <a:rPr lang="tr-TR" dirty="0" smtClean="0"/>
              <a:t>Farklılık</a:t>
            </a:r>
          </a:p>
          <a:p>
            <a:endParaRPr lang="tr-TR" dirty="0"/>
          </a:p>
        </p:txBody>
      </p:sp>
    </p:spTree>
    <p:extLst>
      <p:ext uri="{BB962C8B-B14F-4D97-AF65-F5344CB8AC3E}">
        <p14:creationId xmlns:p14="http://schemas.microsoft.com/office/powerpoint/2010/main" val="707712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Yaşam Boyu Öğrenme Yöntemleri</a:t>
            </a:r>
            <a:br>
              <a:rPr lang="tr-TR" b="1" dirty="0" smtClean="0"/>
            </a:br>
            <a:endParaRPr lang="tr-TR" dirty="0"/>
          </a:p>
        </p:txBody>
      </p:sp>
      <p:sp>
        <p:nvSpPr>
          <p:cNvPr id="3" name="İçerik Yer Tutucusu 2"/>
          <p:cNvSpPr>
            <a:spLocks noGrp="1"/>
          </p:cNvSpPr>
          <p:nvPr>
            <p:ph idx="1"/>
          </p:nvPr>
        </p:nvSpPr>
        <p:spPr/>
        <p:txBody>
          <a:bodyPr/>
          <a:lstStyle/>
          <a:p>
            <a:r>
              <a:rPr lang="tr-TR" dirty="0" err="1" smtClean="0"/>
              <a:t>Formal</a:t>
            </a:r>
            <a:r>
              <a:rPr lang="tr-TR" dirty="0" smtClean="0"/>
              <a:t> eğitim</a:t>
            </a:r>
          </a:p>
          <a:p>
            <a:r>
              <a:rPr lang="tr-TR" dirty="0" err="1" smtClean="0"/>
              <a:t>Informal</a:t>
            </a:r>
            <a:r>
              <a:rPr lang="tr-TR" dirty="0" smtClean="0"/>
              <a:t> eğitim</a:t>
            </a:r>
          </a:p>
          <a:p>
            <a:r>
              <a:rPr lang="tr-TR" dirty="0" smtClean="0"/>
              <a:t>Online eğitim</a:t>
            </a:r>
          </a:p>
          <a:p>
            <a:endParaRPr lang="tr-TR" dirty="0"/>
          </a:p>
        </p:txBody>
      </p:sp>
    </p:spTree>
    <p:extLst>
      <p:ext uri="{BB962C8B-B14F-4D97-AF65-F5344CB8AC3E}">
        <p14:creationId xmlns:p14="http://schemas.microsoft.com/office/powerpoint/2010/main" val="2331766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Teknolojinin Rolü</a:t>
            </a:r>
            <a:br>
              <a:rPr lang="tr-TR" b="1" dirty="0" smtClean="0"/>
            </a:br>
            <a:endParaRPr lang="tr-TR" dirty="0"/>
          </a:p>
        </p:txBody>
      </p:sp>
      <p:sp>
        <p:nvSpPr>
          <p:cNvPr id="3" name="İçerik Yer Tutucusu 2"/>
          <p:cNvSpPr>
            <a:spLocks noGrp="1"/>
          </p:cNvSpPr>
          <p:nvPr>
            <p:ph idx="1"/>
          </p:nvPr>
        </p:nvSpPr>
        <p:spPr/>
        <p:txBody>
          <a:bodyPr/>
          <a:lstStyle/>
          <a:p>
            <a:r>
              <a:rPr lang="tr-TR" dirty="0" smtClean="0"/>
              <a:t>Dijital araçlar</a:t>
            </a:r>
          </a:p>
          <a:p>
            <a:r>
              <a:rPr lang="tr-TR" dirty="0" smtClean="0"/>
              <a:t>Online kurslar ve platformlar</a:t>
            </a:r>
          </a:p>
          <a:p>
            <a:r>
              <a:rPr lang="tr-TR" dirty="0" smtClean="0"/>
              <a:t>E-kitaplar ve dijital kütüphaneler</a:t>
            </a:r>
          </a:p>
          <a:p>
            <a:endParaRPr lang="tr-TR" dirty="0"/>
          </a:p>
        </p:txBody>
      </p:sp>
    </p:spTree>
    <p:extLst>
      <p:ext uri="{BB962C8B-B14F-4D97-AF65-F5344CB8AC3E}">
        <p14:creationId xmlns:p14="http://schemas.microsoft.com/office/powerpoint/2010/main" val="2183232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Engeller ve Zorluklar</a:t>
            </a:r>
            <a:endParaRPr lang="tr-TR" dirty="0"/>
          </a:p>
        </p:txBody>
      </p:sp>
      <p:sp>
        <p:nvSpPr>
          <p:cNvPr id="3" name="İçerik Yer Tutucusu 2"/>
          <p:cNvSpPr>
            <a:spLocks noGrp="1"/>
          </p:cNvSpPr>
          <p:nvPr>
            <p:ph idx="1"/>
          </p:nvPr>
        </p:nvSpPr>
        <p:spPr/>
        <p:txBody>
          <a:bodyPr/>
          <a:lstStyle/>
          <a:p>
            <a:r>
              <a:rPr lang="tr-TR" dirty="0" smtClean="0"/>
              <a:t>Zaman yönetimi</a:t>
            </a:r>
          </a:p>
          <a:p>
            <a:r>
              <a:rPr lang="tr-TR" dirty="0" smtClean="0"/>
              <a:t>Motivasyon eksikliği</a:t>
            </a:r>
          </a:p>
          <a:p>
            <a:r>
              <a:rPr lang="tr-TR" dirty="0" smtClean="0"/>
              <a:t>Finansal engeller</a:t>
            </a:r>
          </a:p>
          <a:p>
            <a:endParaRPr lang="tr-TR" dirty="0"/>
          </a:p>
        </p:txBody>
      </p:sp>
    </p:spTree>
    <p:extLst>
      <p:ext uri="{BB962C8B-B14F-4D97-AF65-F5344CB8AC3E}">
        <p14:creationId xmlns:p14="http://schemas.microsoft.com/office/powerpoint/2010/main" val="1469841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Başarı Öyküleri</a:t>
            </a:r>
            <a:br>
              <a:rPr lang="tr-TR" b="1" dirty="0" smtClean="0"/>
            </a:br>
            <a:endParaRPr lang="tr-TR" dirty="0"/>
          </a:p>
        </p:txBody>
      </p:sp>
      <p:sp>
        <p:nvSpPr>
          <p:cNvPr id="3" name="İçerik Yer Tutucusu 2"/>
          <p:cNvSpPr>
            <a:spLocks noGrp="1"/>
          </p:cNvSpPr>
          <p:nvPr>
            <p:ph idx="1"/>
          </p:nvPr>
        </p:nvSpPr>
        <p:spPr/>
        <p:txBody>
          <a:bodyPr/>
          <a:lstStyle/>
          <a:p>
            <a:r>
              <a:rPr lang="tr-TR" dirty="0" smtClean="0"/>
              <a:t>Ünlü yaşam boyu öğrenenler</a:t>
            </a:r>
          </a:p>
          <a:p>
            <a:r>
              <a:rPr lang="tr-TR" dirty="0" smtClean="0"/>
              <a:t>Bölüm mezunlarından İlham verici hikayeler</a:t>
            </a:r>
          </a:p>
          <a:p>
            <a:endParaRPr lang="tr-TR" dirty="0"/>
          </a:p>
        </p:txBody>
      </p:sp>
    </p:spTree>
    <p:extLst>
      <p:ext uri="{BB962C8B-B14F-4D97-AF65-F5344CB8AC3E}">
        <p14:creationId xmlns:p14="http://schemas.microsoft.com/office/powerpoint/2010/main" val="3107457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Sonuç</a:t>
            </a:r>
            <a:br>
              <a:rPr lang="tr-TR" b="1" dirty="0" smtClean="0"/>
            </a:br>
            <a:endParaRPr lang="tr-TR" dirty="0"/>
          </a:p>
        </p:txBody>
      </p:sp>
      <p:sp>
        <p:nvSpPr>
          <p:cNvPr id="3" name="İçerik Yer Tutucusu 2"/>
          <p:cNvSpPr>
            <a:spLocks noGrp="1"/>
          </p:cNvSpPr>
          <p:nvPr>
            <p:ph idx="1"/>
          </p:nvPr>
        </p:nvSpPr>
        <p:spPr/>
        <p:txBody>
          <a:bodyPr/>
          <a:lstStyle/>
          <a:p>
            <a:r>
              <a:rPr lang="tr-TR" dirty="0" smtClean="0"/>
              <a:t>Yaşam boyu öğrenmenin geleceği</a:t>
            </a:r>
          </a:p>
          <a:p>
            <a:r>
              <a:rPr lang="tr-TR" dirty="0" smtClean="0"/>
              <a:t>Kapanış ve teşekkürler</a:t>
            </a:r>
          </a:p>
          <a:p>
            <a:endParaRPr lang="tr-TR" dirty="0"/>
          </a:p>
        </p:txBody>
      </p:sp>
    </p:spTree>
    <p:extLst>
      <p:ext uri="{BB962C8B-B14F-4D97-AF65-F5344CB8AC3E}">
        <p14:creationId xmlns:p14="http://schemas.microsoft.com/office/powerpoint/2010/main" val="40123767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1170</Words>
  <Application>Microsoft Office PowerPoint</Application>
  <PresentationFormat>Geniş ekran</PresentationFormat>
  <Paragraphs>82</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Calibri</vt:lpstr>
      <vt:lpstr>Calibri Light</vt:lpstr>
      <vt:lpstr>Office Teması</vt:lpstr>
      <vt:lpstr>Yaşam Boyu Öğrenme: Sürekli Gelişim ve Yenilik</vt:lpstr>
      <vt:lpstr>Giriş </vt:lpstr>
      <vt:lpstr>Yaşam Boyu Öğrenmenin Önemi </vt:lpstr>
      <vt:lpstr>Yaşam Boyu Öğrenme İlkeleri </vt:lpstr>
      <vt:lpstr>Yaşam Boyu Öğrenme Yöntemleri </vt:lpstr>
      <vt:lpstr>Teknolojinin Rolü </vt:lpstr>
      <vt:lpstr>Engeller ve Zorluklar</vt:lpstr>
      <vt:lpstr>Başarı Öyküleri </vt:lpstr>
      <vt:lpstr>Sonuç </vt:lpstr>
      <vt:lpstr>PowerPoint Sunusu</vt:lpstr>
      <vt:lpstr>YAŞAM BOYU ÖĞRENME KAVRAMI;</vt:lpstr>
      <vt:lpstr>Yaşam (Hayat) Boyu Öğrenme:</vt:lpstr>
      <vt:lpstr>Yaşam boyu öğrenmeyi tanımlayan bazı ilkeler önemlidir:</vt:lpstr>
      <vt:lpstr>PowerPoint Sunusu</vt:lpstr>
      <vt:lpstr>Yaşam Boyu Öğrenme özellikle Mesleki Eğitim ve Öğretim Sisteminin Güçlendirilmesi açısından altı anahtar mesaj içermektedir;</vt:lpstr>
      <vt:lpstr>Yaşam boyu öğrenme ile ilgili yukarıda bahsedilen tanımlar incelendiğinde genel olarak üç temel amaçtan söz edilebilir:  </vt:lpstr>
      <vt:lpstr>PowerPoint Sunusu</vt:lpstr>
      <vt:lpstr>PowerPoint Sunusu</vt:lpstr>
      <vt:lpstr>PowerPoint Sunusu</vt:lpstr>
      <vt:lpstr>KAYNAKÇA</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Yaşam Boyu Öğrenme: Sürekli Gelişim ve Yenilik</dc:title>
  <dc:creator>Administrator</dc:creator>
  <cp:lastModifiedBy>Administrator</cp:lastModifiedBy>
  <cp:revision>8</cp:revision>
  <dcterms:created xsi:type="dcterms:W3CDTF">2025-02-24T07:02:00Z</dcterms:created>
  <dcterms:modified xsi:type="dcterms:W3CDTF">2025-02-24T07:11:56Z</dcterms:modified>
</cp:coreProperties>
</file>